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68" r:id="rId4"/>
    <p:sldId id="271" r:id="rId5"/>
    <p:sldId id="257" r:id="rId6"/>
    <p:sldId id="273" r:id="rId7"/>
    <p:sldId id="270" r:id="rId8"/>
    <p:sldId id="274" r:id="rId9"/>
    <p:sldId id="272" r:id="rId10"/>
    <p:sldId id="258" r:id="rId11"/>
    <p:sldId id="276" r:id="rId12"/>
    <p:sldId id="277" r:id="rId13"/>
    <p:sldId id="278" r:id="rId14"/>
    <p:sldId id="261" r:id="rId15"/>
    <p:sldId id="263" r:id="rId16"/>
    <p:sldId id="267" r:id="rId17"/>
    <p:sldId id="259" r:id="rId18"/>
    <p:sldId id="265" r:id="rId19"/>
    <p:sldId id="275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106B-99C0-DD40-B76E-15C67AFD2E4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F75D2-4AE2-8B4C-B25A-8AB8B3D3F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Ocean biological observations are critical in monitoring the health of ocean ecosystems and biodiversity, and the way ecosystem services are being impacted by a changing environment. They are also important in managing fisheries, which fall into the Agriculture SBA.</a:t>
            </a:r>
          </a:p>
          <a:p>
            <a:endParaRPr lang="en-US" dirty="0" smtClean="0"/>
          </a:p>
          <a:p>
            <a:r>
              <a:rPr lang="en-US" dirty="0" smtClean="0"/>
              <a:t>So ocean observations in some way contribute to each of the 9 GEO Societal Benefit Areas. In Blue Planet gave talks on </a:t>
            </a:r>
            <a:r>
              <a:rPr lang="en-US" dirty="0" err="1" smtClean="0"/>
              <a:t>OceanSites</a:t>
            </a:r>
            <a:r>
              <a:rPr lang="en-US" baseline="0" dirty="0" smtClean="0"/>
              <a:t> and GEO BON – not sure what has happened between Blue Planet and </a:t>
            </a:r>
            <a:r>
              <a:rPr lang="en-US" baseline="0" dirty="0" err="1" smtClean="0"/>
              <a:t>OceanSites</a:t>
            </a:r>
            <a:r>
              <a:rPr lang="en-US" baseline="0" dirty="0" smtClean="0"/>
              <a:t> but Richard </a:t>
            </a:r>
            <a:r>
              <a:rPr lang="en-US" baseline="0" dirty="0" err="1" smtClean="0"/>
              <a:t>Lampitt</a:t>
            </a:r>
            <a:r>
              <a:rPr lang="en-US" baseline="0" dirty="0" smtClean="0"/>
              <a:t> has remained engaged.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6A7-A73C-4B1D-80B4-CD00DFA004F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28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National Ocean Partnership Program (NOPP) issued a call for proposals in late 2013 in support of demonstration MBONs </a:t>
            </a:r>
          </a:p>
          <a:p>
            <a:r>
              <a:rPr lang="en-US" dirty="0" smtClean="0"/>
              <a:t>Three proposals selected, one in the Channel Islands, a second in the Arctic/Alaska region and a third in the Florida Keys and Monterey Bay National Marine Sanctuaries – projects initiated late 2014</a:t>
            </a:r>
          </a:p>
          <a:p>
            <a:r>
              <a:rPr lang="en-US" dirty="0" err="1" smtClean="0"/>
              <a:t>CeNCOOS</a:t>
            </a:r>
            <a:r>
              <a:rPr lang="en-US" dirty="0" smtClean="0"/>
              <a:t>, MBARI, MBNMS, Stanford (COS), SWFSC part of Monterey Bay component. Small amount of work at Flower Garden Banks.</a:t>
            </a:r>
          </a:p>
          <a:p>
            <a:r>
              <a:rPr lang="en-US" dirty="0" smtClean="0"/>
              <a:t>NASA, NOAA (IOOS, SWFSC, NMS), BOEM, Shell sponsors (~17 M total)</a:t>
            </a:r>
          </a:p>
          <a:p>
            <a:r>
              <a:rPr lang="en-US" dirty="0" smtClean="0"/>
              <a:t>Smithsonian </a:t>
            </a:r>
            <a:r>
              <a:rPr lang="en-US" dirty="0" err="1" smtClean="0"/>
              <a:t>Tennenbaum</a:t>
            </a:r>
            <a:r>
              <a:rPr lang="en-US" dirty="0" smtClean="0"/>
              <a:t> MBON natural partner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EB3821-A76F-4B44-80A5-83C036BD2881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7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4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9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CB5C-6930-A941-AC8D-865F6E86FEE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C3CD-F91D-5F43-AC74-9028AD7A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1675"/>
            <a:ext cx="7772400" cy="1470025"/>
          </a:xfrm>
        </p:spPr>
        <p:txBody>
          <a:bodyPr/>
          <a:lstStyle/>
          <a:p>
            <a:r>
              <a:rPr lang="en-US" dirty="0" smtClean="0"/>
              <a:t>GEO, Blue Planet and MBON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752600"/>
          </a:xfrm>
        </p:spPr>
        <p:txBody>
          <a:bodyPr/>
          <a:lstStyle/>
          <a:p>
            <a:r>
              <a:rPr lang="en-US" dirty="0" smtClean="0"/>
              <a:t>Francisco Chavez</a:t>
            </a:r>
          </a:p>
          <a:p>
            <a:r>
              <a:rPr lang="en-US" dirty="0" smtClean="0"/>
              <a:t>MBARI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4508500"/>
            <a:ext cx="6620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 = Group for Earth Observations</a:t>
            </a:r>
          </a:p>
          <a:p>
            <a:r>
              <a:rPr lang="en-US" sz="2400" dirty="0" smtClean="0"/>
              <a:t>MBON = Marine Biodiversity Observation Networks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0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25" y="817290"/>
            <a:ext cx="6007100" cy="615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339"/>
            <a:ext cx="8624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Planet </a:t>
            </a:r>
            <a:r>
              <a:rPr lang="en-US" dirty="0" smtClean="0"/>
              <a:t>Conceptual </a:t>
            </a:r>
            <a:r>
              <a:rPr lang="en-US" dirty="0"/>
              <a:t>Diagram. The inner circle illustrates the five Foundational Components that all rely upon each other and collectively underpin the four Service components. </a:t>
            </a:r>
            <a:r>
              <a:rPr lang="en-US" dirty="0" smtClean="0"/>
              <a:t>Part of Blue Planet Implementation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250"/>
            <a:ext cx="9144000" cy="5586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" y="238125"/>
            <a:ext cx="7000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Blue Planet Organizational 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72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238125"/>
            <a:ext cx="7156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Blue Planet Implementation Timeline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625" y="1670050"/>
            <a:ext cx="35687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Marine Biodiversity Observation Networks (MBON)</a:t>
            </a:r>
            <a:endParaRPr lang="en-US" dirty="0"/>
          </a:p>
        </p:txBody>
      </p:sp>
      <p:pic>
        <p:nvPicPr>
          <p:cNvPr id="5" name="Picture 4" descr="OLS_Feb17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5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National Ocean Partnership Program (NOPP) </a:t>
            </a:r>
            <a:r>
              <a:rPr lang="en-US" dirty="0" smtClean="0"/>
              <a:t>issued </a:t>
            </a:r>
            <a:r>
              <a:rPr lang="en-US" dirty="0"/>
              <a:t>a call for proposals in late 2013 in support of demonstration </a:t>
            </a:r>
            <a:r>
              <a:rPr lang="en-US" dirty="0" smtClean="0"/>
              <a:t>Marine Biodiversity Observation Networks (MBON) </a:t>
            </a:r>
          </a:p>
          <a:p>
            <a:r>
              <a:rPr lang="en-US" dirty="0"/>
              <a:t>Three proposals </a:t>
            </a:r>
            <a:r>
              <a:rPr lang="en-US" dirty="0" smtClean="0"/>
              <a:t>selected</a:t>
            </a:r>
            <a:r>
              <a:rPr lang="en-US" dirty="0"/>
              <a:t>, one in the </a:t>
            </a:r>
            <a:r>
              <a:rPr lang="en-US" dirty="0" smtClean="0"/>
              <a:t>Santa Barbara Channel, </a:t>
            </a:r>
            <a:r>
              <a:rPr lang="en-US" dirty="0"/>
              <a:t>a second in the </a:t>
            </a:r>
            <a:r>
              <a:rPr lang="en-US" dirty="0" smtClean="0"/>
              <a:t>Arctic/Alaska </a:t>
            </a:r>
            <a:r>
              <a:rPr lang="en-US" dirty="0"/>
              <a:t>region </a:t>
            </a:r>
            <a:r>
              <a:rPr lang="en-US" dirty="0" smtClean="0"/>
              <a:t>and </a:t>
            </a:r>
            <a:r>
              <a:rPr lang="en-US" dirty="0"/>
              <a:t>a third in the Florida Keys and Monterey Bay National Marine Sanctuaries </a:t>
            </a:r>
            <a:endParaRPr lang="en-US" dirty="0" smtClean="0"/>
          </a:p>
          <a:p>
            <a:r>
              <a:rPr lang="en-US" dirty="0" smtClean="0"/>
              <a:t>NASA and </a:t>
            </a:r>
            <a:r>
              <a:rPr lang="en-US" dirty="0"/>
              <a:t>NOAA (IOOS, SWFSC</a:t>
            </a:r>
            <a:r>
              <a:rPr lang="en-US" dirty="0" smtClean="0"/>
              <a:t>) sponsors -5 years about $17M (BOEM and Shell funds for Arctic)</a:t>
            </a:r>
          </a:p>
          <a:p>
            <a:r>
              <a:rPr lang="en-US" dirty="0" smtClean="0"/>
              <a:t>Smithsonian </a:t>
            </a:r>
            <a:r>
              <a:rPr lang="en-US" dirty="0" err="1" smtClean="0"/>
              <a:t>Tennenbaum</a:t>
            </a:r>
            <a:r>
              <a:rPr lang="en-US" dirty="0" smtClean="0"/>
              <a:t> BON part of the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MBON – a regional collaboration that: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Integrates, synthesizes and augments biodiversity information from ongoing programs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Develops/uses advanced methods (acoustics, fluidics, genomics, video/optics) for conducting biodiversity assessments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Brings biodiversity and environmental data together and serves it using national and international standards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Develops/uses advanced analysis and modeling tools to determine what drives the mean and fluctuating components of biodiversity and ecosystem function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Relates information to social-economic context and provides information rapidly to stakeholders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Seeks to do this as an operational system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-38326"/>
            <a:ext cx="8229600" cy="78345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MBON Components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778000" y="1071013"/>
            <a:ext cx="5461000" cy="5461000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870" r="9382" b="16761"/>
          <a:stretch/>
        </p:blipFill>
        <p:spPr>
          <a:xfrm>
            <a:off x="4791891" y="809268"/>
            <a:ext cx="2011680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474" r="45112" b="474"/>
          <a:stretch/>
        </p:blipFill>
        <p:spPr>
          <a:xfrm>
            <a:off x="5968999" y="2817222"/>
            <a:ext cx="2011680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40" y="4791891"/>
            <a:ext cx="2011680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1166358" y="2817222"/>
            <a:ext cx="2011680" cy="2011680"/>
            <a:chOff x="1171799" y="3104611"/>
            <a:chExt cx="1737360" cy="1737360"/>
          </a:xfrm>
        </p:grpSpPr>
        <p:pic>
          <p:nvPicPr>
            <p:cNvPr id="3" name="Picture 2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9676" y="3159366"/>
              <a:ext cx="1495859" cy="16308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3" name="Oval 12"/>
            <p:cNvSpPr/>
            <p:nvPr/>
          </p:nvSpPr>
          <p:spPr>
            <a:xfrm>
              <a:off x="1171799" y="3104611"/>
              <a:ext cx="1737360" cy="173736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IOOS_CalCOFI.tif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77"/>
          <a:stretch/>
        </p:blipFill>
        <p:spPr>
          <a:xfrm>
            <a:off x="3200400" y="2527759"/>
            <a:ext cx="27432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1" b="1366"/>
          <a:stretch/>
        </p:blipFill>
        <p:spPr>
          <a:xfrm>
            <a:off x="2063340" y="4791891"/>
            <a:ext cx="2011680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19376" t="32411" r="21187" b="29139"/>
          <a:stretch/>
        </p:blipFill>
        <p:spPr>
          <a:xfrm>
            <a:off x="2266407" y="840378"/>
            <a:ext cx="2011680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>
            <a:spLocks noChangeAspect="1"/>
          </p:cNvSpPr>
          <p:nvPr/>
        </p:nvSpPr>
        <p:spPr>
          <a:xfrm>
            <a:off x="2125249" y="680827"/>
            <a:ext cx="2286000" cy="2286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Conditions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pH, T, Sal, O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, CO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etc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919515" y="4648024"/>
            <a:ext cx="2286000" cy="2286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Ecoystem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Function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Trophic Structure,,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644572" y="640005"/>
            <a:ext cx="2286000" cy="2286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Analysis And Modeling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840548" y="2669903"/>
            <a:ext cx="2286000" cy="2286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Information Systems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archiving, standardization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898571" y="4627013"/>
            <a:ext cx="2286000" cy="2286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 smtClean="0">
                <a:solidFill>
                  <a:schemeClr val="tx1"/>
                </a:solidFill>
              </a:rPr>
              <a:t>Stakeholders,</a:t>
            </a: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Communication</a:t>
            </a:r>
            <a:r>
              <a:rPr lang="en-US" sz="1750" b="1" dirty="0" smtClean="0">
                <a:solidFill>
                  <a:schemeClr val="tx1"/>
                </a:solidFill>
              </a:rPr>
              <a:t> &amp; Management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4410" y="2649492"/>
            <a:ext cx="2286000" cy="2286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Biodiversity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Species &amp; Abundance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114221" y="2431777"/>
            <a:ext cx="2918098" cy="2918098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Biodiversity Indicators, Indices and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20056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  <p:bldP spid="23" grpId="1" animBg="1"/>
      <p:bldP spid="26" grpId="0" animBg="1"/>
      <p:bldP spid="26" grpId="1" animBg="1"/>
      <p:bldP spid="25" grpId="0" animBg="1"/>
      <p:bldP spid="25" grpId="1" animBg="1"/>
      <p:bldP spid="24" grpId="0" animBg="1"/>
      <p:bldP spid="24" grpId="1" animBg="1"/>
      <p:bldP spid="17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8008" y="1110814"/>
            <a:ext cx="2254531" cy="1044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Marine BON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88009" y="4000083"/>
            <a:ext cx="2254531" cy="1044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 BON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0576" y="1138324"/>
            <a:ext cx="2254531" cy="1044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88008" y="2590910"/>
            <a:ext cx="2254531" cy="1044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88008" y="5439651"/>
            <a:ext cx="2254531" cy="1044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Working Group 5 Marine Ecosystems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15274" y="2162857"/>
            <a:ext cx="0" cy="42081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</p:cNvCxnSpPr>
          <p:nvPr/>
        </p:nvCxnSpPr>
        <p:spPr>
          <a:xfrm>
            <a:off x="4515274" y="3635438"/>
            <a:ext cx="0" cy="364645"/>
          </a:xfrm>
          <a:prstGeom prst="straightConnector1">
            <a:avLst/>
          </a:prstGeom>
          <a:ln>
            <a:solidFill>
              <a:srgbClr val="6EAAB4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15274" y="4972387"/>
            <a:ext cx="0" cy="45932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955107" y="1679687"/>
            <a:ext cx="432902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955107" y="3130017"/>
            <a:ext cx="432902" cy="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00576" y="2604895"/>
            <a:ext cx="2254531" cy="1044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 Planet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3" idx="0"/>
            <a:endCxn id="9" idx="2"/>
          </p:cNvCxnSpPr>
          <p:nvPr/>
        </p:nvCxnSpPr>
        <p:spPr>
          <a:xfrm flipV="1">
            <a:off x="1827842" y="2182852"/>
            <a:ext cx="0" cy="42204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955107" y="2162857"/>
            <a:ext cx="432902" cy="44203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46790" y="45000"/>
            <a:ext cx="8182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Where does MBON fit in the bigger picture of </a:t>
            </a:r>
            <a:r>
              <a:rPr lang="en-US" sz="2800" dirty="0" smtClean="0"/>
              <a:t>ocean observations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079279" y="1110814"/>
            <a:ext cx="2254531" cy="1044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 IOOS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646377" y="1679687"/>
            <a:ext cx="432902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33993" y="2630734"/>
            <a:ext cx="2254531" cy="1044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Biological Task Team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39864" y="4036694"/>
            <a:ext cx="2254531" cy="1044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 of available and emerging technology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223791" y="2185017"/>
            <a:ext cx="0" cy="42081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207510" y="3657598"/>
            <a:ext cx="0" cy="364645"/>
          </a:xfrm>
          <a:prstGeom prst="straightConnector1">
            <a:avLst/>
          </a:prstGeom>
          <a:ln>
            <a:solidFill>
              <a:srgbClr val="6EAAB4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4" y="891975"/>
            <a:ext cx="5613180" cy="590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915" y="493810"/>
            <a:ext cx="95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IOOS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2174" y="493810"/>
            <a:ext cx="110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OOS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6034" y="490535"/>
            <a:ext cx="1638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GEO BON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3430" y="3538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6882" y="1903726"/>
            <a:ext cx="2611544" cy="350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Genetic composition</a:t>
            </a:r>
          </a:p>
          <a:p>
            <a:pPr algn="ctr">
              <a:lnSpc>
                <a:spcPct val="250000"/>
              </a:lnSpc>
            </a:pP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Species populations</a:t>
            </a:r>
          </a:p>
          <a:p>
            <a:pPr algn="ctr">
              <a:lnSpc>
                <a:spcPct val="250000"/>
              </a:lnSpc>
            </a:pP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Species traits</a:t>
            </a:r>
          </a:p>
          <a:p>
            <a:pPr algn="ctr">
              <a:lnSpc>
                <a:spcPct val="2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Community composition</a:t>
            </a:r>
          </a:p>
          <a:p>
            <a:pPr algn="ctr">
              <a:lnSpc>
                <a:spcPct val="250000"/>
              </a:lnSpc>
            </a:pP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Ecosystem structure</a:t>
            </a:r>
          </a:p>
          <a:p>
            <a:pPr algn="ctr">
              <a:lnSpc>
                <a:spcPct val="250000"/>
              </a:lnSpc>
            </a:pP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Ecosystem function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16884" y="2054739"/>
            <a:ext cx="2611542" cy="35035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850" y="662482"/>
            <a:ext cx="1954613" cy="63225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 rot="5400000">
            <a:off x="2312879" y="2740838"/>
            <a:ext cx="5553976" cy="2254034"/>
          </a:xfrm>
          <a:prstGeom prst="triangle">
            <a:avLst>
              <a:gd name="adj" fmla="val 5330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0916" y="22689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62850" y="1259163"/>
            <a:ext cx="2254032" cy="1009768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62850" y="2911510"/>
            <a:ext cx="2254033" cy="3549482"/>
          </a:xfrm>
          <a:prstGeom prst="straightConnector1">
            <a:avLst/>
          </a:prstGeom>
          <a:ln w="50800">
            <a:solidFill>
              <a:srgbClr val="0000FF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850" y="1672249"/>
            <a:ext cx="2254033" cy="1239260"/>
          </a:xfrm>
          <a:prstGeom prst="straightConnector1">
            <a:avLst/>
          </a:prstGeom>
          <a:ln w="50800">
            <a:solidFill>
              <a:srgbClr val="0000FF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62850" y="2100636"/>
            <a:ext cx="2254033" cy="810873"/>
          </a:xfrm>
          <a:prstGeom prst="straightConnector1">
            <a:avLst/>
          </a:prstGeom>
          <a:ln w="50800">
            <a:solidFill>
              <a:srgbClr val="0000FF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62850" y="2559025"/>
            <a:ext cx="2254033" cy="352484"/>
          </a:xfrm>
          <a:prstGeom prst="straightConnector1">
            <a:avLst/>
          </a:prstGeom>
          <a:ln w="50800">
            <a:solidFill>
              <a:srgbClr val="0000FF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62850" y="2911509"/>
            <a:ext cx="2254033" cy="0"/>
          </a:xfrm>
          <a:prstGeom prst="straightConnector1">
            <a:avLst/>
          </a:prstGeom>
          <a:ln w="50800">
            <a:solidFill>
              <a:srgbClr val="0000FF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" idx="1"/>
          </p:cNvCxnSpPr>
          <p:nvPr/>
        </p:nvCxnSpPr>
        <p:spPr>
          <a:xfrm flipV="1">
            <a:off x="3962850" y="2911509"/>
            <a:ext cx="2254033" cy="912232"/>
          </a:xfrm>
          <a:prstGeom prst="straightConnector1">
            <a:avLst/>
          </a:prstGeom>
          <a:ln w="50800">
            <a:solidFill>
              <a:srgbClr val="0000FF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" idx="1"/>
          </p:cNvCxnSpPr>
          <p:nvPr/>
        </p:nvCxnSpPr>
        <p:spPr>
          <a:xfrm>
            <a:off x="3962850" y="3823741"/>
            <a:ext cx="2254034" cy="893108"/>
          </a:xfrm>
          <a:prstGeom prst="straightConnector1">
            <a:avLst/>
          </a:prstGeom>
          <a:ln w="50800">
            <a:solidFill>
              <a:srgbClr val="008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62850" y="4273165"/>
            <a:ext cx="2254032" cy="443684"/>
          </a:xfrm>
          <a:prstGeom prst="straightConnector1">
            <a:avLst/>
          </a:prstGeom>
          <a:ln w="50800">
            <a:solidFill>
              <a:srgbClr val="008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962850" y="4716849"/>
            <a:ext cx="2254032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962850" y="4716849"/>
            <a:ext cx="2254034" cy="487603"/>
          </a:xfrm>
          <a:prstGeom prst="straightConnector1">
            <a:avLst/>
          </a:prstGeom>
          <a:ln w="50800">
            <a:solidFill>
              <a:srgbClr val="008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962850" y="2911509"/>
            <a:ext cx="2254033" cy="3151696"/>
          </a:xfrm>
          <a:prstGeom prst="straightConnector1">
            <a:avLst/>
          </a:prstGeom>
          <a:ln w="50800">
            <a:solidFill>
              <a:srgbClr val="0000FF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962850" y="2911509"/>
            <a:ext cx="2254033" cy="2692712"/>
          </a:xfrm>
          <a:prstGeom prst="straightConnector1">
            <a:avLst/>
          </a:prstGeom>
          <a:ln w="50800">
            <a:solidFill>
              <a:srgbClr val="0000FF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962850" y="1672249"/>
            <a:ext cx="2254032" cy="3532203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962850" y="1259163"/>
            <a:ext cx="2254034" cy="394528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62850" y="1259163"/>
            <a:ext cx="2254033" cy="1652346"/>
          </a:xfrm>
          <a:prstGeom prst="straightConnector1">
            <a:avLst/>
          </a:prstGeom>
          <a:ln w="50800">
            <a:solidFill>
              <a:srgbClr val="0000FF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962850" y="2100636"/>
            <a:ext cx="2254034" cy="310381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3315" y="106460"/>
            <a:ext cx="107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CORE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57574" y="10646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EOV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1434" y="103185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   EBV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8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209" y="274638"/>
            <a:ext cx="45487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Sustaining MBON’s in the Future</a:t>
            </a:r>
            <a:endParaRPr lang="en-US" dirty="0"/>
          </a:p>
        </p:txBody>
      </p:sp>
      <p:pic>
        <p:nvPicPr>
          <p:cNvPr id="3" name="Picture 2" descr="OLS_Feb17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520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4250" y="1735138"/>
            <a:ext cx="41116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Demonstration MBONs need transition into operational systems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Need users that will support them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Need new </a:t>
            </a:r>
            <a:r>
              <a:rPr lang="en-US" sz="2400" dirty="0" smtClean="0"/>
              <a:t>technologies and methods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lower </a:t>
            </a:r>
            <a:r>
              <a:rPr lang="en-US" sz="2400" dirty="0"/>
              <a:t>the </a:t>
            </a:r>
            <a:r>
              <a:rPr lang="en-US" sz="2400" dirty="0" smtClean="0"/>
              <a:t>cost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increases number of samples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0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22-23.11.2012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GEO-IX Plenary, Foz do Iguaçu, Brazil</a:t>
            </a:r>
            <a:endParaRPr lang="en-IE" dirty="0"/>
          </a:p>
        </p:txBody>
      </p:sp>
      <p:pic>
        <p:nvPicPr>
          <p:cNvPr id="4" name="Picture 1" descr="Blue-Planet-GEO-SBA-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8201" r="7143" b="7302"/>
          <a:stretch/>
        </p:blipFill>
        <p:spPr bwMode="auto">
          <a:xfrm>
            <a:off x="435428" y="1248228"/>
            <a:ext cx="8055429" cy="510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5500" y="213667"/>
            <a:ext cx="74645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GEO Plenary after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Blue Planet meeting in </a:t>
            </a:r>
            <a:r>
              <a:rPr lang="en-US" sz="2800" dirty="0" err="1" smtClean="0"/>
              <a:t>Brasil</a:t>
            </a:r>
            <a:endParaRPr lang="en-US" sz="2800" dirty="0" smtClean="0"/>
          </a:p>
          <a:p>
            <a:pPr algn="ctr"/>
            <a:r>
              <a:rPr lang="en-US" dirty="0" smtClean="0"/>
              <a:t>(at Blue Planet gave talks on </a:t>
            </a:r>
            <a:r>
              <a:rPr lang="en-US" dirty="0" err="1" smtClean="0"/>
              <a:t>OceanSites</a:t>
            </a:r>
            <a:r>
              <a:rPr lang="en-US" dirty="0" smtClean="0"/>
              <a:t> and GEO BON)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OST_2014_stacked_9ma_v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78" name="Straight Connector 3"/>
          <p:cNvCxnSpPr>
            <a:cxnSpLocks noChangeShapeType="1"/>
          </p:cNvCxnSpPr>
          <p:nvPr/>
        </p:nvCxnSpPr>
        <p:spPr bwMode="auto">
          <a:xfrm>
            <a:off x="2476500" y="0"/>
            <a:ext cx="0" cy="6172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009650" y="0"/>
            <a:ext cx="3241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El Viejo                          La Vieja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368800" y="347663"/>
            <a:ext cx="774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Colder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543300" y="1109663"/>
            <a:ext cx="1643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More productive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3695700" y="2024063"/>
            <a:ext cx="144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Lower oxygen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2524125" y="2819400"/>
            <a:ext cx="185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Ecosystem change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571500" y="3624263"/>
            <a:ext cx="156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Increasing CO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571500" y="5029200"/>
            <a:ext cx="1497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Decreasing pH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571500" y="5334000"/>
            <a:ext cx="1843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Higher CO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events</a:t>
            </a:r>
            <a:endParaRPr lang="en-US" baseline="-2500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247900" y="5410200"/>
            <a:ext cx="2819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Box 5"/>
          <p:cNvSpPr txBox="1">
            <a:spLocks noChangeArrowheads="1"/>
          </p:cNvSpPr>
          <p:nvPr/>
        </p:nvSpPr>
        <p:spPr bwMode="auto">
          <a:xfrm>
            <a:off x="5649913" y="5105400"/>
            <a:ext cx="3646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1992             2000                  2010</a:t>
            </a:r>
          </a:p>
        </p:txBody>
      </p:sp>
      <p:sp>
        <p:nvSpPr>
          <p:cNvPr id="24590" name="TextBox 8"/>
          <p:cNvSpPr txBox="1">
            <a:spLocks noChangeArrowheads="1"/>
          </p:cNvSpPr>
          <p:nvPr/>
        </p:nvSpPr>
        <p:spPr bwMode="auto">
          <a:xfrm>
            <a:off x="533400" y="6324600"/>
            <a:ext cx="4348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1990        1995       2000       2005        2010</a:t>
            </a:r>
          </a:p>
        </p:txBody>
      </p:sp>
      <p:pic>
        <p:nvPicPr>
          <p:cNvPr id="24591" name="Picture 5" descr="potafot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1725" y="2667000"/>
            <a:ext cx="7270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5562600"/>
            <a:ext cx="3352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oxygen decreases,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nitrate increase in upwelling source waters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41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2" descr="E_DNA_MBARI_technology3.png"/>
          <p:cNvPicPr>
            <a:picLocks noChangeAspect="1"/>
          </p:cNvPicPr>
          <p:nvPr/>
        </p:nvPicPr>
        <p:blipFill rotWithShape="1"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2" b="619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531" name="Group 5"/>
          <p:cNvGrpSpPr>
            <a:grpSpLocks noChangeAspect="1"/>
          </p:cNvGrpSpPr>
          <p:nvPr/>
        </p:nvGrpSpPr>
        <p:grpSpPr bwMode="auto">
          <a:xfrm>
            <a:off x="340165" y="1479539"/>
            <a:ext cx="8449784" cy="3742266"/>
            <a:chOff x="-77228" y="2209801"/>
            <a:chExt cx="7785115" cy="3447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7228" y="2209801"/>
              <a:ext cx="7785115" cy="3447485"/>
            </a:xfrm>
            <a:prstGeom prst="rect">
              <a:avLst/>
            </a:prstGeom>
            <a:ln w="127000" cap="rnd">
              <a:noFill/>
            </a:ln>
            <a:effectLst/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2540" name="TextBox 7"/>
            <p:cNvSpPr txBox="1">
              <a:spLocks noChangeArrowheads="1"/>
            </p:cNvSpPr>
            <p:nvPr/>
          </p:nvSpPr>
          <p:spPr bwMode="auto">
            <a:xfrm>
              <a:off x="5745983" y="4680934"/>
              <a:ext cx="1317022" cy="35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Florida Keys</a:t>
              </a:r>
            </a:p>
          </p:txBody>
        </p:sp>
        <p:sp>
          <p:nvSpPr>
            <p:cNvPr id="22541" name="TextBox 8"/>
            <p:cNvSpPr txBox="1">
              <a:spLocks noChangeArrowheads="1"/>
            </p:cNvSpPr>
            <p:nvPr/>
          </p:nvSpPr>
          <p:spPr bwMode="auto">
            <a:xfrm>
              <a:off x="4145452" y="3773188"/>
              <a:ext cx="1511239" cy="35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bg1"/>
                  </a:solidFill>
                </a:rPr>
                <a:t>Monterey Bay</a:t>
              </a:r>
            </a:p>
          </p:txBody>
        </p:sp>
        <p:sp>
          <p:nvSpPr>
            <p:cNvPr id="22542" name="TextBox 9"/>
            <p:cNvSpPr txBox="1">
              <a:spLocks noChangeArrowheads="1"/>
            </p:cNvSpPr>
            <p:nvPr/>
          </p:nvSpPr>
          <p:spPr bwMode="auto">
            <a:xfrm>
              <a:off x="4350977" y="4269937"/>
              <a:ext cx="1663428" cy="35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Channel Islands</a:t>
              </a:r>
            </a:p>
          </p:txBody>
        </p:sp>
        <p:sp>
          <p:nvSpPr>
            <p:cNvPr id="22543" name="TextBox 10"/>
            <p:cNvSpPr txBox="1">
              <a:spLocks noChangeArrowheads="1"/>
            </p:cNvSpPr>
            <p:nvPr/>
          </p:nvSpPr>
          <p:spPr bwMode="auto">
            <a:xfrm>
              <a:off x="2809982" y="2563684"/>
              <a:ext cx="1311027" cy="35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Chukchi Sea</a:t>
              </a:r>
            </a:p>
          </p:txBody>
        </p:sp>
      </p:grp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340165" y="4763"/>
            <a:ext cx="84497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</a:rPr>
              <a:t>Marine Biodiversity Observation Network (MBON) Demonstration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2537" name="Picture 6" descr="http://upload.wikimedia.org/wikipedia/commons/9/91/BOEM_logo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32" y="5845033"/>
            <a:ext cx="1625039" cy="64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" descr="NOPP_Logo_White_with_text_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18" y="5424731"/>
            <a:ext cx="1037189" cy="133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asa-logo_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8" y="5791201"/>
            <a:ext cx="948267" cy="811860"/>
          </a:xfrm>
          <a:prstGeom prst="rect">
            <a:avLst/>
          </a:prstGeom>
        </p:spPr>
      </p:pic>
      <p:pic>
        <p:nvPicPr>
          <p:cNvPr id="6" name="Picture 5" descr="NOAA-Transparent-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34" y="5671728"/>
            <a:ext cx="931333" cy="931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7692" y="1131551"/>
            <a:ext cx="563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GEO Ministerial and Plenary, Mexico City, November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315" y="1574984"/>
            <a:ext cx="795337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GEO </a:t>
            </a:r>
            <a:r>
              <a:rPr lang="en-US" dirty="0" err="1"/>
              <a:t>Programme</a:t>
            </a:r>
            <a:r>
              <a:rPr lang="en-US" dirty="0"/>
              <a:t> Board was established as part of the development of the </a:t>
            </a:r>
            <a:r>
              <a:rPr lang="en-US" u="sng" dirty="0"/>
              <a:t>GEO Strategic Plan 2016 - 2025</a:t>
            </a:r>
            <a:r>
              <a:rPr lang="en-US" dirty="0"/>
              <a:t> and approved at the Mexico City Ministerial Summit in November, 2015. 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Programme</a:t>
            </a:r>
            <a:r>
              <a:rPr lang="en-US" dirty="0"/>
              <a:t> Board oversees the establishment of the multi-year GEO Work </a:t>
            </a:r>
            <a:r>
              <a:rPr lang="en-US" dirty="0" err="1"/>
              <a:t>Programmes</a:t>
            </a:r>
            <a:r>
              <a:rPr lang="en-US" dirty="0"/>
              <a:t> and works to align proposed activities with GEO priorities and committed resources. The </a:t>
            </a:r>
            <a:r>
              <a:rPr lang="en-US" dirty="0" err="1"/>
              <a:t>Programme</a:t>
            </a:r>
            <a:r>
              <a:rPr lang="en-US" dirty="0"/>
              <a:t> Board reports to the GEO Executive Committee and Plenary. GEO </a:t>
            </a:r>
            <a:r>
              <a:rPr lang="en-US" b="1" dirty="0"/>
              <a:t>Members and Participating Organizations </a:t>
            </a:r>
            <a:r>
              <a:rPr lang="en-US" dirty="0"/>
              <a:t>nominate representatives to the </a:t>
            </a:r>
            <a:r>
              <a:rPr lang="en-US" dirty="0" err="1"/>
              <a:t>Programme</a:t>
            </a:r>
            <a:r>
              <a:rPr lang="en-US" dirty="0"/>
              <a:t> Board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Members of the Board dialogue with contributors to the GEO Work </a:t>
            </a:r>
            <a:r>
              <a:rPr lang="en-US" dirty="0" err="1"/>
              <a:t>Programmes</a:t>
            </a:r>
            <a:r>
              <a:rPr lang="en-US" dirty="0"/>
              <a:t>, connecting ideas and contributions to GEO’s Strategic Objectives to </a:t>
            </a:r>
            <a:r>
              <a:rPr lang="en-US" b="1" i="1" dirty="0"/>
              <a:t>advocate</a:t>
            </a:r>
            <a:r>
              <a:rPr lang="en-US" dirty="0"/>
              <a:t>, </a:t>
            </a:r>
            <a:r>
              <a:rPr lang="en-US" b="1" i="1" dirty="0"/>
              <a:t>engage</a:t>
            </a:r>
            <a:r>
              <a:rPr lang="en-US" dirty="0"/>
              <a:t> and </a:t>
            </a:r>
            <a:r>
              <a:rPr lang="en-US" b="1" i="1" dirty="0"/>
              <a:t>deliver</a:t>
            </a:r>
            <a:r>
              <a:rPr lang="en-US" dirty="0"/>
              <a:t> Earth observation data and information, as well as to support the use of the newly established four Implementation Mechanisms for GEO activities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  <a:p>
            <a:r>
              <a:rPr lang="en-US" dirty="0" err="1" smtClean="0"/>
              <a:t>Programme</a:t>
            </a:r>
            <a:r>
              <a:rPr lang="en-US" dirty="0" smtClean="0"/>
              <a:t> Board had its first meeting February 2-3, 2016 in Geneva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3678" y="535302"/>
            <a:ext cx="4060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GEO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> Board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26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GEO's Core Functions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Identifying user needs and addressing gaps in the information chain</a:t>
            </a:r>
          </a:p>
          <a:p>
            <a:pPr lvl="0"/>
            <a:r>
              <a:rPr lang="en-US" dirty="0"/>
              <a:t>Sustaining foundational observations and data</a:t>
            </a:r>
          </a:p>
          <a:p>
            <a:pPr lvl="0"/>
            <a:r>
              <a:rPr lang="en-US" dirty="0"/>
              <a:t>Fostering partnerships and mobilize resources</a:t>
            </a:r>
          </a:p>
          <a:p>
            <a:pPr lvl="0"/>
            <a:r>
              <a:rPr lang="en-US" dirty="0"/>
              <a:t>Advancing the Global Earth Observation System of Systems (GEOSS) and best practice in data management and sharing</a:t>
            </a:r>
          </a:p>
          <a:p>
            <a:pPr lvl="0"/>
            <a:r>
              <a:rPr lang="en-US" dirty="0"/>
              <a:t>Implementing sustained global and regional services</a:t>
            </a:r>
          </a:p>
          <a:p>
            <a:pPr lvl="0"/>
            <a:r>
              <a:rPr lang="en-US" dirty="0"/>
              <a:t>Cultivating awareness, building capacity and promoting </a:t>
            </a:r>
            <a:r>
              <a:rPr lang="en-US" dirty="0" smtClean="0"/>
              <a:t>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82653" y="1605959"/>
            <a:ext cx="3657600" cy="3657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Foundational Activities</a:t>
            </a:r>
          </a:p>
          <a:p>
            <a:pPr algn="ctr"/>
            <a:r>
              <a:rPr lang="en-US" sz="2800" dirty="0" smtClean="0"/>
              <a:t>Observations</a:t>
            </a:r>
          </a:p>
          <a:p>
            <a:pPr algn="ctr"/>
            <a:r>
              <a:rPr lang="en-US" sz="2800" dirty="0" smtClean="0"/>
              <a:t>Information systems (of systems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>
            <a:off x="6440253" y="3434759"/>
            <a:ext cx="731146" cy="1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074680" y="1605959"/>
            <a:ext cx="731146" cy="655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90740" y="5280990"/>
            <a:ext cx="0" cy="505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19041" y="1120435"/>
            <a:ext cx="0" cy="485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74680" y="4604577"/>
            <a:ext cx="731146" cy="437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95897" y="1755349"/>
            <a:ext cx="609796" cy="501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95897" y="4604577"/>
            <a:ext cx="609796" cy="437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904903" y="3437145"/>
            <a:ext cx="874054" cy="1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719467" y="881959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SBA8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99063" y="2870058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SBA7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682115" y="4781046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SBA6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187820" y="5788916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SBA5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761859" y="4723291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SBA4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171399" y="2888732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SBA3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668479" y="825937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SBA2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105275" y="96379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SBA1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9250" y="190500"/>
            <a:ext cx="3322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Societal benefit areas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33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Implementation Mechanisms for GEO activities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457325"/>
            <a:ext cx="8667750" cy="4525963"/>
          </a:xfrm>
        </p:spPr>
        <p:txBody>
          <a:bodyPr/>
          <a:lstStyle/>
          <a:p>
            <a:pPr lvl="0"/>
            <a:r>
              <a:rPr lang="en-US" dirty="0"/>
              <a:t>Foundational </a:t>
            </a:r>
            <a:r>
              <a:rPr lang="en-US" dirty="0" smtClean="0"/>
              <a:t>tasks </a:t>
            </a:r>
            <a:r>
              <a:rPr lang="en-US" sz="2400" dirty="0" smtClean="0"/>
              <a:t>(</a:t>
            </a:r>
            <a:r>
              <a:rPr lang="en-US" sz="2400" dirty="0" err="1" smtClean="0"/>
              <a:t>Obs</a:t>
            </a:r>
            <a:r>
              <a:rPr lang="en-US" sz="2400" dirty="0" smtClean="0"/>
              <a:t>, GEOSS, CB, Secretariat)</a:t>
            </a:r>
            <a:endParaRPr lang="en-US" sz="2400" dirty="0"/>
          </a:p>
          <a:p>
            <a:pPr lvl="0"/>
            <a:r>
              <a:rPr lang="en-US" dirty="0"/>
              <a:t>Community </a:t>
            </a:r>
            <a:r>
              <a:rPr lang="en-US" dirty="0" smtClean="0"/>
              <a:t>activities </a:t>
            </a:r>
            <a:r>
              <a:rPr lang="en-US" sz="2400" dirty="0" smtClean="0"/>
              <a:t>(Develop concepts, applications)</a:t>
            </a:r>
            <a:endParaRPr lang="en-US" sz="2400" dirty="0"/>
          </a:p>
          <a:p>
            <a:pPr lvl="0"/>
            <a:r>
              <a:rPr lang="en-US" dirty="0"/>
              <a:t>GEO </a:t>
            </a:r>
            <a:r>
              <a:rPr lang="en-US" dirty="0" smtClean="0"/>
              <a:t>Initiatives </a:t>
            </a:r>
            <a:r>
              <a:rPr lang="en-US" sz="2400" dirty="0" smtClean="0"/>
              <a:t>(Develops prototype services, Member/POs coordinate)</a:t>
            </a:r>
            <a:endParaRPr lang="en-US" dirty="0"/>
          </a:p>
          <a:p>
            <a:pPr lvl="0"/>
            <a:r>
              <a:rPr lang="en-US" dirty="0"/>
              <a:t>GEO </a:t>
            </a:r>
            <a:r>
              <a:rPr lang="en-US" dirty="0" smtClean="0"/>
              <a:t>Flagships </a:t>
            </a:r>
            <a:r>
              <a:rPr lang="en-US" sz="2400" dirty="0" smtClean="0"/>
              <a:t>(Develops pre-operational services, Member/POs operate)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899" y="4602251"/>
            <a:ext cx="81919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Going </a:t>
            </a:r>
            <a:r>
              <a:rPr lang="en-US" sz="2000" dirty="0"/>
              <a:t>forward GEO should give priority to the in-situ observations because they are more complex, unevenly distributed in space and time, heterogeneous and less organized. </a:t>
            </a:r>
            <a:r>
              <a:rPr lang="en-US" sz="2000" dirty="0" smtClean="0"/>
              <a:t>Given </a:t>
            </a:r>
            <a:r>
              <a:rPr lang="en-US" sz="2000" dirty="0"/>
              <a:t>that in-situ and satellite observations are intimately related and dependent, a proposal was put forth for GEO to consider the formation of a new oversight committee with 4 co-leads from Participating Organizations (POs) with expertise in satellite (2) and in-situ (2).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29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817" y="5079309"/>
            <a:ext cx="4089938" cy="1568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Foundational Activities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Observation Systems,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Information Systems (of systems)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7817" y="466847"/>
            <a:ext cx="4089938" cy="6909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Societal Benefit Area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49398" y="3861251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Analysis, Products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30044" y="2632402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Initiative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Analysis, Products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3898" y="1417352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Flagship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Analysis, Products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5024" y="1409468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Flagship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Analysis, Products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5024" y="2664875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Initiative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Analysis, Products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01788" y="1398678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Flagship </a:t>
            </a:r>
            <a:r>
              <a:rPr lang="en-US" dirty="0" smtClean="0">
                <a:solidFill>
                  <a:srgbClr val="FFFF00"/>
                </a:solidFill>
              </a:rPr>
              <a:t>Analysis, Products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02488" y="2595054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Initiative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Analysis, Products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02488" y="3826911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Analysis Products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7049" y="3864259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Analysis, Products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512711" y="4729277"/>
            <a:ext cx="915106" cy="480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5" idx="2"/>
          </p:cNvCxnSpPr>
          <p:nvPr/>
        </p:nvCxnSpPr>
        <p:spPr>
          <a:xfrm flipV="1">
            <a:off x="3708706" y="4822647"/>
            <a:ext cx="0" cy="256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119194" y="3513606"/>
            <a:ext cx="0" cy="256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136119" y="2330508"/>
            <a:ext cx="0" cy="256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736358" y="3580513"/>
            <a:ext cx="0" cy="256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925728" y="1128203"/>
            <a:ext cx="0" cy="256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78660" y="2367856"/>
            <a:ext cx="0" cy="256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517755" y="4831672"/>
            <a:ext cx="1551435" cy="546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459984" y="1139108"/>
            <a:ext cx="0" cy="256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57535" y="1090855"/>
            <a:ext cx="2007634" cy="2733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6513353" y="738554"/>
            <a:ext cx="1514064" cy="622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1" idx="2"/>
          </p:cNvCxnSpPr>
          <p:nvPr/>
        </p:nvCxnSpPr>
        <p:spPr>
          <a:xfrm flipV="1">
            <a:off x="6459984" y="3623263"/>
            <a:ext cx="6697" cy="1456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811069" y="1139108"/>
            <a:ext cx="6697" cy="1456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874320" y="2390472"/>
            <a:ext cx="0" cy="2684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408224" y="2635410"/>
            <a:ext cx="1363313" cy="958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Initiative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Analysis, Products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5" name="Straight Arrow Connector 64"/>
          <p:cNvCxnSpPr>
            <a:endCxn id="61" idx="2"/>
          </p:cNvCxnSpPr>
          <p:nvPr/>
        </p:nvCxnSpPr>
        <p:spPr>
          <a:xfrm flipH="1" flipV="1">
            <a:off x="2089881" y="3593798"/>
            <a:ext cx="681656" cy="148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1" idx="0"/>
          </p:cNvCxnSpPr>
          <p:nvPr/>
        </p:nvCxnSpPr>
        <p:spPr>
          <a:xfrm flipV="1">
            <a:off x="2089881" y="1157782"/>
            <a:ext cx="937168" cy="1477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089939" y="2371798"/>
            <a:ext cx="142635" cy="234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232584" y="3612472"/>
            <a:ext cx="261451" cy="23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6" y="1396999"/>
            <a:ext cx="8000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Next week in Geneva (May 2-4),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GEO Work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Symposium (WPS) where CA, Initiative, and Foundational Task leads will meet with the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Board and GEO Secretariat to prepare for the next three years (2017-2019), followed by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Board meeting.</a:t>
            </a:r>
          </a:p>
          <a:p>
            <a:endParaRPr lang="en-US" sz="2800" dirty="0"/>
          </a:p>
          <a:p>
            <a:r>
              <a:rPr lang="en-US" sz="2800" dirty="0" smtClean="0"/>
              <a:t>Blue Planet proposes to be a GEO Initiative and has prepared an implementation plan for the WPS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69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997</Words>
  <Application>Microsoft Office PowerPoint</Application>
  <PresentationFormat>On-screen Show (4:3)</PresentationFormat>
  <Paragraphs>156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Tahoma</vt:lpstr>
      <vt:lpstr>Office Theme</vt:lpstr>
      <vt:lpstr>GEO, Blue Planet and MBON</vt:lpstr>
      <vt:lpstr>PowerPoint Presentation</vt:lpstr>
      <vt:lpstr>PowerPoint Presentation</vt:lpstr>
      <vt:lpstr>PowerPoint Presentation</vt:lpstr>
      <vt:lpstr>GEO's Core Functions </vt:lpstr>
      <vt:lpstr>PowerPoint Presentation</vt:lpstr>
      <vt:lpstr>Implementation Mechanisms for GEO activities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Marine Biodiversity Observation Networks (MBON)</vt:lpstr>
      <vt:lpstr>Background</vt:lpstr>
      <vt:lpstr>MBON – a regional collaboration that:</vt:lpstr>
      <vt:lpstr>PowerPoint Presentation</vt:lpstr>
      <vt:lpstr>PowerPoint Presentation</vt:lpstr>
      <vt:lpstr>PowerPoint Presentation</vt:lpstr>
      <vt:lpstr>Sustaining MBON’s in the Future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Chavez</dc:creator>
  <cp:lastModifiedBy>Nocsg2</cp:lastModifiedBy>
  <cp:revision>19</cp:revision>
  <dcterms:created xsi:type="dcterms:W3CDTF">2016-04-26T18:08:55Z</dcterms:created>
  <dcterms:modified xsi:type="dcterms:W3CDTF">2016-04-27T14:11:19Z</dcterms:modified>
</cp:coreProperties>
</file>